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84" r:id="rId4"/>
    <p:sldId id="263" r:id="rId5"/>
    <p:sldId id="281" r:id="rId6"/>
    <p:sldId id="282" r:id="rId7"/>
    <p:sldId id="283" r:id="rId8"/>
    <p:sldId id="285" r:id="rId9"/>
    <p:sldId id="286" r:id="rId10"/>
    <p:sldId id="287" r:id="rId11"/>
    <p:sldId id="28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01"/>
    <p:restoredTop sz="94646"/>
  </p:normalViewPr>
  <p:slideViewPr>
    <p:cSldViewPr snapToGrid="0" snapToObjects="1">
      <p:cViewPr>
        <p:scale>
          <a:sx n="70" d="100"/>
          <a:sy n="70" d="100"/>
        </p:scale>
        <p:origin x="-72" y="-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F3BDD-EE73-3146-AE26-3C6D69BA4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4B852D-C343-4943-A9A4-336F2C06B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F38088-5EE4-CA40-A760-6E4EC0DD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4AC5-D90A-4042-BD92-6218190542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CE2E9-A68C-6A46-A2C9-73187E903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E34E16-96AA-FA48-886A-9EB89223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628B-9100-6441-B02F-EB8FB1E4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5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5048A3-5AE1-D44F-9FDB-1276CDEC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1B23C2-89B4-984E-9220-C3725B3EB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73C706-DC2B-B54D-8544-4D0D6DE5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4AC5-D90A-4042-BD92-6218190542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EFF813-157D-3A46-87AA-BD697ED0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FED676-D7BE-6D4B-8532-499C3CC4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628B-9100-6441-B02F-EB8FB1E4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6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BDDA4E6-CF62-BD4E-8BD2-00709B224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21FB6B-ABF0-BF48-8862-07AD5A8ED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C8FEC4-0832-E347-B0A6-22B2428D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4AC5-D90A-4042-BD92-6218190542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18753F-8F69-9B4D-98B7-62EFF133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E7ABEE-0F08-A341-8C94-74B0A7E0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628B-9100-6441-B02F-EB8FB1E4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7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1062A4-9F73-5547-8EE7-308D09E18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93A85C-2AB8-C643-ADA2-C527DEBDF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3661B0-61EE-E941-B882-B9951D3FF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4AC5-D90A-4042-BD92-6218190542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F5CB00-F18C-E04E-A583-FC2B49C1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4D6C83-5FD8-0940-8CF3-FE9FD0D8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628B-9100-6441-B02F-EB8FB1E4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8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54D9E-D8D7-B54E-9767-099890E4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1C803E-5E8B-6D40-9D13-60071BF9B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27B891-0EE1-9244-8264-FD7B254E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4AC5-D90A-4042-BD92-6218190542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7A1FFF-E029-F944-84C7-150B9431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0F00D-5CC3-CA4F-A649-9C7C5E76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628B-9100-6441-B02F-EB8FB1E4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4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701DF9-A79A-B64E-B147-0E192146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8D6429-C2B0-8045-9CAE-8BA8655E3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0075F1-95CC-9643-B3FC-12AEE0DE7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2582DB-96EF-854C-84DE-8332EFA1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4AC5-D90A-4042-BD92-6218190542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789E25-082B-134D-8B59-16126D0C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0A9AD3-E4C9-E34B-B0F0-7725BFB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628B-9100-6441-B02F-EB8FB1E4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4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A5987-F371-D748-8917-B1B2D0E10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DE4FDC-8FAD-F545-8057-B0019FC21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C91A45-F552-F44D-B4C9-8AD5A5B76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6B340B-5BA0-B74F-A830-7FC6BA8D6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BA1F38-3FEB-5D4F-B2FF-59124F68E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6E0EF50-9036-BC4A-86D0-8CAF0550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4AC5-D90A-4042-BD92-6218190542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80724B-EA9B-A64E-AC59-2502A261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617913-52BF-CA44-A96B-3FEFC105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628B-9100-6441-B02F-EB8FB1E4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78C37-157D-D94E-B297-BDD70693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6854135-393B-FE4B-9D23-F23D6892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4AC5-D90A-4042-BD92-6218190542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21B316-478A-064B-AF08-4A042306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85773E-AF28-3A40-9A3A-EE7CD848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628B-9100-6441-B02F-EB8FB1E4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FF4971-6E20-A844-9EF0-E46C42F4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4AC5-D90A-4042-BD92-6218190542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0C272-F70C-AD42-B37C-C39E30DF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F4C8F9-FA59-2B45-A9F2-FBCE3293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628B-9100-6441-B02F-EB8FB1E4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9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98C948-0787-C54B-914E-03A67EBC3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839B47-C67D-9B43-B0BC-4DEDC3FEE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0FE747-D0E8-1349-908D-65CA4ED99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354CC4-498D-CD4C-A21C-A7D649D7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4AC5-D90A-4042-BD92-6218190542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7F1230-A1A5-F546-B37D-0B61E1DF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6BDF0D-57FC-5D4C-9252-4E4CA90F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628B-9100-6441-B02F-EB8FB1E4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7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49B883-8FB2-294F-947D-DAA6A01A3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3ADBD84-FB5E-964F-9C89-222EB8999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700A94-9F77-DB4F-9584-73B6821F6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E0AB59-849A-104C-B1E7-CB9235C4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4AC5-D90A-4042-BD92-6218190542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12BFD7-5C84-EA4C-A01D-A8198427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11AAA5-5E78-AD41-ABB8-4CB99549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628B-9100-6441-B02F-EB8FB1E4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8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860BA6A-9B90-FD49-9812-090598F41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D1BC45-D42C-FD4C-8F3A-112CF2BC3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38A889-6DFA-BD4A-B62B-B61E0D941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D4AC5-D90A-4042-BD92-621819054285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6FD6FB-2E47-0E40-A724-0D11103B7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979A4E-FEC8-AF48-A56C-0847F5018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E628B-9100-6441-B02F-EB8FB1E4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laviationcards.com/country/usa/Shell_Select_Application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BC0B9-F76C-EB4E-B3B2-B51D47B802D9}"/>
              </a:ext>
            </a:extLst>
          </p:cNvPr>
          <p:cNvSpPr txBox="1">
            <a:spLocks/>
          </p:cNvSpPr>
          <p:nvPr/>
        </p:nvSpPr>
        <p:spPr>
          <a:xfrm>
            <a:off x="879144" y="1744462"/>
            <a:ext cx="10515600" cy="19090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>June 2020 </a:t>
            </a:r>
          </a:p>
          <a:p>
            <a:endParaRPr lang="en-US" b="1" dirty="0" smtClean="0">
              <a:solidFill>
                <a:schemeClr val="accent1">
                  <a:lumMod val="50000"/>
                </a:schemeClr>
              </a:solidFill>
              <a:latin typeface="Avenir 65 Medium" pitchFamily="34" charset="0"/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>Airport Stakeholder Meeting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venir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BC0B9-F76C-EB4E-B3B2-B51D47B8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>T-hangar Maintenance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venir 65 Medium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B195EF-EF31-0B4A-9170-D37D73B5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4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On June 22</a:t>
            </a:r>
            <a:r>
              <a:rPr lang="en-US" sz="29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nd</a:t>
            </a: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, we will begin preventive maintenance inspections in all t-hangars</a:t>
            </a:r>
          </a:p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Primary focus is condition of cables, motor, and door</a:t>
            </a:r>
          </a:p>
          <a:p>
            <a:pPr marL="0" indent="0">
              <a:lnSpc>
                <a:spcPct val="150000"/>
              </a:lnSpc>
              <a:buSzPct val="90000"/>
              <a:buNone/>
            </a:pPr>
            <a:endParaRPr lang="en-US" sz="2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BC0B9-F76C-EB4E-B3B2-B51D47B8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>Job Vacancies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venir 65 Medium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B195EF-EF31-0B4A-9170-D37D73B5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4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2 x </a:t>
            </a:r>
            <a:r>
              <a:rPr lang="en-US" sz="2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Flightline</a:t>
            </a: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 Technicians (1 at future date)</a:t>
            </a:r>
          </a:p>
          <a:p>
            <a:pPr lvl="1">
              <a:lnSpc>
                <a:spcPct val="150000"/>
              </a:lnSpc>
              <a:buSzPct val="90000"/>
              <a:buFontTx/>
              <a:buChar char="-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Flyokv.com</a:t>
            </a:r>
          </a:p>
          <a:p>
            <a:pPr lvl="1">
              <a:lnSpc>
                <a:spcPct val="150000"/>
              </a:lnSpc>
              <a:buSzPct val="90000"/>
              <a:buFontTx/>
              <a:buChar char="-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Governmentjobs.com</a:t>
            </a:r>
            <a:endParaRPr 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65 Medium" pitchFamily="34" charset="0"/>
            </a:endParaRPr>
          </a:p>
          <a:p>
            <a:pPr marL="0" indent="0">
              <a:lnSpc>
                <a:spcPct val="150000"/>
              </a:lnSpc>
              <a:buSzPct val="90000"/>
              <a:buNone/>
            </a:pPr>
            <a:endParaRPr lang="en-US" sz="2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BC0B9-F76C-EB4E-B3B2-B51D47B8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>LOOK AHEAD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venir 65 Medium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B195EF-EF31-0B4A-9170-D37D73B5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02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SzPct val="90000"/>
              <a:buFontTx/>
              <a:buChar char="-"/>
            </a:pP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Personal property tax focus</a:t>
            </a:r>
          </a:p>
          <a:p>
            <a:pPr>
              <a:lnSpc>
                <a:spcPct val="120000"/>
              </a:lnSpc>
              <a:buSzPct val="90000"/>
              <a:buFontTx/>
              <a:buChar char="-"/>
            </a:pP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Rusty Pilots, </a:t>
            </a:r>
            <a:r>
              <a:rPr lang="en-US" sz="2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FAAST</a:t>
            </a: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 Seminars this fall</a:t>
            </a:r>
          </a:p>
          <a:p>
            <a:pPr>
              <a:lnSpc>
                <a:spcPct val="120000"/>
              </a:lnSpc>
              <a:buSzPct val="90000"/>
              <a:buFontTx/>
              <a:buChar char="-"/>
            </a:pPr>
            <a:r>
              <a:rPr lang="en-US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All hats/shirts $</a:t>
            </a: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10</a:t>
            </a:r>
          </a:p>
          <a:p>
            <a:pPr>
              <a:lnSpc>
                <a:spcPct val="120000"/>
              </a:lnSpc>
              <a:buSzPct val="90000"/>
              <a:buFontTx/>
              <a:buChar char="-"/>
            </a:pP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Wings &amp; Wheels 2021</a:t>
            </a:r>
            <a:endParaRPr lang="en-US" sz="2900" b="1" dirty="0">
              <a:solidFill>
                <a:schemeClr val="tx1">
                  <a:lumMod val="65000"/>
                  <a:lumOff val="35000"/>
                </a:schemeClr>
              </a:solidFill>
              <a:latin typeface="Avenir 65 Medium" pitchFamily="34" charset="0"/>
            </a:endParaRPr>
          </a:p>
          <a:p>
            <a:pPr>
              <a:lnSpc>
                <a:spcPct val="120000"/>
              </a:lnSpc>
              <a:buSzPct val="90000"/>
              <a:buFontTx/>
              <a:buChar char="-"/>
            </a:pP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Follow us on Facebook and Instagram</a:t>
            </a:r>
            <a:endParaRPr lang="en-US" sz="2900" b="1" dirty="0">
              <a:solidFill>
                <a:schemeClr val="tx1">
                  <a:lumMod val="65000"/>
                  <a:lumOff val="35000"/>
                </a:schemeClr>
              </a:solidFill>
              <a:latin typeface="Avenir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2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BC0B9-F76C-EB4E-B3B2-B51D47B8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>Overview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venir 65 Medium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B195EF-EF31-0B4A-9170-D37D73B5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651"/>
            <a:ext cx="10515600" cy="51588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90000"/>
            </a:pPr>
            <a:r>
              <a:rPr lang="en-US" sz="1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COVID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-19 Impact &amp; Recovery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90000"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Operational Updates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90000"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Account Information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90000"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Shell Card Benefits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90000"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Referral Program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90000"/>
            </a:pPr>
            <a:r>
              <a:rPr lang="en-US" sz="1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FY21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 Rent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90000"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Minimum Standards &amp; Lease Revision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90000"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T-Hangar Maintenance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90000"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Job Vacancies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90000"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Look Ahead / Questions</a:t>
            </a:r>
            <a:endParaRPr lang="en-US" sz="1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65 Medium" pitchFamily="34" charset="0"/>
            </a:endParaRPr>
          </a:p>
        </p:txBody>
      </p:sp>
      <p:pic>
        <p:nvPicPr>
          <p:cNvPr id="2050" name="Picture 2" descr="Q:\Documents\Logo\Winchester Regional Airport Brand Package (1)\Winchester Regional Airport Brand Package\Winchester Regional Airport Authority\RGB\Winchester Regional Airport Authority Logo 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31" y="2123866"/>
            <a:ext cx="2806700" cy="28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BC0B9-F76C-EB4E-B3B2-B51D47B8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>COVI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>D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>-19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venir 65 Medium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B195EF-EF31-0B4A-9170-D37D73B5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4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Impacts</a:t>
            </a:r>
            <a:endParaRPr lang="en-US" sz="33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65 Medium" pitchFamily="34" charset="0"/>
            </a:endParaRPr>
          </a:p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CARES Act grant</a:t>
            </a:r>
          </a:p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Current status</a:t>
            </a:r>
          </a:p>
        </p:txBody>
      </p:sp>
    </p:spTree>
    <p:extLst>
      <p:ext uri="{BB962C8B-B14F-4D97-AF65-F5344CB8AC3E}">
        <p14:creationId xmlns:p14="http://schemas.microsoft.com/office/powerpoint/2010/main" val="1460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BC0B9-F76C-EB4E-B3B2-B51D47B8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>Operational Updates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venir 65 Medium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B195EF-EF31-0B4A-9170-D37D73B5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4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Taxiway seal coat project</a:t>
            </a:r>
          </a:p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New self service POS machine </a:t>
            </a:r>
          </a:p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Gate 3 relocation &amp; fence project</a:t>
            </a:r>
          </a:p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Terminal site work / design</a:t>
            </a:r>
          </a:p>
        </p:txBody>
      </p:sp>
    </p:spTree>
    <p:extLst>
      <p:ext uri="{BB962C8B-B14F-4D97-AF65-F5344CB8AC3E}">
        <p14:creationId xmlns:p14="http://schemas.microsoft.com/office/powerpoint/2010/main" val="8703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BC0B9-F76C-EB4E-B3B2-B51D47B8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>Account Management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venir 65 Medium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B195EF-EF31-0B4A-9170-D37D73B5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42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Keep information up to date (e.g., physical address, credit card on file)</a:t>
            </a:r>
          </a:p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Preference for paper or email statements</a:t>
            </a:r>
          </a:p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Notify us about aircraft changes </a:t>
            </a:r>
          </a:p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Flying club requirements</a:t>
            </a:r>
            <a:endParaRPr lang="en-US" sz="2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BC0B9-F76C-EB4E-B3B2-B51D47B8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>Shell Card Benefits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venir 65 Medium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B195EF-EF31-0B4A-9170-D37D73B5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42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Not a credit card</a:t>
            </a:r>
          </a:p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Charge all fuel and rent to single account</a:t>
            </a:r>
          </a:p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Additional -$.05 off per gallon fuel</a:t>
            </a:r>
          </a:p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Applications available in terminal building</a:t>
            </a:r>
          </a:p>
          <a:p>
            <a:pPr lvl="1">
              <a:lnSpc>
                <a:spcPct val="150000"/>
              </a:lnSpc>
              <a:buSzPct val="90000"/>
              <a:buFontTx/>
              <a:buChar char="-"/>
            </a:pPr>
            <a:r>
              <a:rPr lang="en-US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Online: </a:t>
            </a:r>
            <a:r>
              <a:rPr lang="en-US" sz="2800" dirty="0">
                <a:hlinkClick r:id="rId3"/>
              </a:rPr>
              <a:t>https://www.shellaviationcards.com/country/usa/Shell_Select_Application.pdf</a:t>
            </a:r>
            <a:endParaRPr 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BC0B9-F76C-EB4E-B3B2-B51D47B8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>Referral Program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venir 65 Medium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B195EF-EF31-0B4A-9170-D37D73B5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4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$75 account credit with any new tie down tenant who stays 2 months</a:t>
            </a:r>
          </a:p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$150 max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70" y="2526117"/>
            <a:ext cx="6233928" cy="403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3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BC0B9-F76C-EB4E-B3B2-B51D47B8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>FY21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> Rent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venir 65 Medium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B195EF-EF31-0B4A-9170-D37D73B5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4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No rent adjustment in July; Authority concurred with proposal to defer any rent escalation for at least 6 months</a:t>
            </a:r>
          </a:p>
          <a:p>
            <a:pPr marL="0" indent="0">
              <a:lnSpc>
                <a:spcPct val="150000"/>
              </a:lnSpc>
              <a:buSzPct val="90000"/>
              <a:buNone/>
            </a:pPr>
            <a:endParaRPr lang="en-US" sz="2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65 Medium" pitchFamily="34" charset="0"/>
            </a:endParaRPr>
          </a:p>
          <a:p>
            <a:pPr marL="0" indent="0">
              <a:lnSpc>
                <a:spcPct val="150000"/>
              </a:lnSpc>
              <a:buSzPct val="90000"/>
              <a:buNone/>
            </a:pPr>
            <a:endParaRPr lang="en-US" sz="2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BC0B9-F76C-EB4E-B3B2-B51D47B8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venir 65 Medium" pitchFamily="34" charset="0"/>
              </a:rPr>
              <a:t>Minimum Standards/Lease Revision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venir 65 Medium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B195EF-EF31-0B4A-9170-D37D73B5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42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Authority committee is working to revise the Minimum Standards &amp; Rules and Regulations (2009), and tie down and t-hangar lease agreements</a:t>
            </a:r>
          </a:p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Committee will meet at 4:00 PM prior to regularly scheduled Authority business meetings</a:t>
            </a:r>
          </a:p>
          <a:p>
            <a:pPr>
              <a:lnSpc>
                <a:spcPct val="150000"/>
              </a:lnSpc>
              <a:buSzPct val="90000"/>
              <a:buFontTx/>
              <a:buChar char="-"/>
            </a:pP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65 Medium" pitchFamily="34" charset="0"/>
              </a:rPr>
              <a:t>Implementation goal: November 2020</a:t>
            </a:r>
          </a:p>
          <a:p>
            <a:pPr marL="0" indent="0">
              <a:lnSpc>
                <a:spcPct val="150000"/>
              </a:lnSpc>
              <a:buSzPct val="90000"/>
              <a:buNone/>
            </a:pPr>
            <a:endParaRPr lang="en-US" sz="2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65 Medium" pitchFamily="34" charset="0"/>
            </a:endParaRPr>
          </a:p>
          <a:p>
            <a:pPr marL="0" indent="0">
              <a:lnSpc>
                <a:spcPct val="150000"/>
              </a:lnSpc>
              <a:buSzPct val="90000"/>
              <a:buNone/>
            </a:pPr>
            <a:endParaRPr lang="en-US" sz="2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272</Words>
  <Application>Microsoft Office PowerPoint</Application>
  <PresentationFormat>Custom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Overview</vt:lpstr>
      <vt:lpstr>COVID-19</vt:lpstr>
      <vt:lpstr>Operational Updates</vt:lpstr>
      <vt:lpstr>Account Management</vt:lpstr>
      <vt:lpstr>Shell Card Benefits</vt:lpstr>
      <vt:lpstr>Referral Program</vt:lpstr>
      <vt:lpstr>FY21 Rent</vt:lpstr>
      <vt:lpstr> Minimum Standards/Lease Revision</vt:lpstr>
      <vt:lpstr> T-hangar Maintenance</vt:lpstr>
      <vt:lpstr> Job Vacancies</vt:lpstr>
      <vt:lpstr>LOOK AHEAD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Nicholas E. Sabo</cp:lastModifiedBy>
  <cp:revision>62</cp:revision>
  <dcterms:created xsi:type="dcterms:W3CDTF">2019-05-20T15:11:22Z</dcterms:created>
  <dcterms:modified xsi:type="dcterms:W3CDTF">2020-06-15T21:08:21Z</dcterms:modified>
</cp:coreProperties>
</file>